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70" r:id="rId7"/>
    <p:sldId id="271" r:id="rId8"/>
    <p:sldId id="272" r:id="rId9"/>
    <p:sldId id="273" r:id="rId10"/>
    <p:sldId id="267" r:id="rId11"/>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25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9E82395C-6F94-4344-BF45-588301197D5D}"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206515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2395C-6F94-4344-BF45-588301197D5D}"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358444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2395C-6F94-4344-BF45-588301197D5D}"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170503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2395C-6F94-4344-BF45-588301197D5D}"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1009349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82395C-6F94-4344-BF45-588301197D5D}"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76083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82395C-6F94-4344-BF45-588301197D5D}"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328724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82395C-6F94-4344-BF45-588301197D5D}"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322768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82395C-6F94-4344-BF45-588301197D5D}"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381260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2395C-6F94-4344-BF45-588301197D5D}"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374675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9E82395C-6F94-4344-BF45-588301197D5D}"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250277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9E82395C-6F94-4344-BF45-588301197D5D}"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F2F38-A06E-4D76-BFBA-32CDA3B0191E}" type="slidenum">
              <a:rPr lang="en-US" smtClean="0"/>
              <a:t>‹#›</a:t>
            </a:fld>
            <a:endParaRPr lang="en-US"/>
          </a:p>
        </p:txBody>
      </p:sp>
    </p:spTree>
    <p:extLst>
      <p:ext uri="{BB962C8B-B14F-4D97-AF65-F5344CB8AC3E}">
        <p14:creationId xmlns:p14="http://schemas.microsoft.com/office/powerpoint/2010/main" val="93816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9E82395C-6F94-4344-BF45-588301197D5D}" type="datetimeFigureOut">
              <a:rPr lang="en-US" smtClean="0"/>
              <a:t>9/25/2016</a:t>
            </a:fld>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9C8F2F38-A06E-4D76-BFBA-32CDA3B0191E}" type="slidenum">
              <a:rPr lang="en-US" smtClean="0"/>
              <a:t>‹#›</a:t>
            </a:fld>
            <a:endParaRPr lang="en-US"/>
          </a:p>
        </p:txBody>
      </p:sp>
      <p:sp>
        <p:nvSpPr>
          <p:cNvPr id="7" name="Frame 6"/>
          <p:cNvSpPr/>
          <p:nvPr userDrawn="1"/>
        </p:nvSpPr>
        <p:spPr>
          <a:xfrm>
            <a:off x="0" y="0"/>
            <a:ext cx="6858000" cy="9143999"/>
          </a:xfrm>
          <a:prstGeom prst="frame">
            <a:avLst>
              <a:gd name="adj1" fmla="val 2778"/>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81557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localsmallbusinesscoach.com/episode3" TargetMode="External"/><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hyperlink" Target="http://localsmallbusinesscoach.com/episode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trainingforlocalsmallbusinessowners.com/" TargetMode="External"/><Relationship Id="rId2" Type="http://schemas.openxmlformats.org/officeDocument/2006/relationships/hyperlink" Target="https://trainingforlocalsmallbusinessowners.com/wp-content/uploads/2016/09/Monthly-Sales-Projection-Sheet-PROTECTED-1.xls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106" y="276125"/>
            <a:ext cx="5157787" cy="1388860"/>
          </a:xfrm>
          <a:prstGeom prst="rect">
            <a:avLst/>
          </a:prstGeom>
        </p:spPr>
      </p:pic>
      <p:cxnSp>
        <p:nvCxnSpPr>
          <p:cNvPr id="10" name="Straight Connector 9"/>
          <p:cNvCxnSpPr/>
          <p:nvPr/>
        </p:nvCxnSpPr>
        <p:spPr>
          <a:xfrm flipV="1">
            <a:off x="977502" y="1771650"/>
            <a:ext cx="4902994" cy="19051"/>
          </a:xfrm>
          <a:prstGeom prst="line">
            <a:avLst/>
          </a:prstGeom>
          <a:ln w="73025" cmpd="dbl">
            <a:solidFill>
              <a:srgbClr val="FF6600"/>
            </a:solidFill>
            <a:round/>
            <a:headEnd type="none"/>
            <a:tailEnd type="diamond" w="lg"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7649" y="2095500"/>
            <a:ext cx="6362700" cy="400110"/>
          </a:xfrm>
          <a:prstGeom prst="rect">
            <a:avLst/>
          </a:prstGeom>
          <a:noFill/>
        </p:spPr>
        <p:txBody>
          <a:bodyPr wrap="square" rtlCol="0">
            <a:spAutoFit/>
          </a:bodyPr>
          <a:lstStyle/>
          <a:p>
            <a:pPr algn="ctr"/>
            <a:r>
              <a:rPr lang="en-US" sz="2000" b="1" dirty="0">
                <a:solidFill>
                  <a:srgbClr val="FF6600"/>
                </a:solidFill>
                <a:latin typeface="Rockwell" panose="02060603020205020403" pitchFamily="18" charset="0"/>
              </a:rPr>
              <a:t>8 Steps to Hit Profit Goals: </a:t>
            </a:r>
            <a:r>
              <a:rPr lang="en-US" sz="2000" b="1" dirty="0">
                <a:latin typeface="Rockwell" panose="02060603020205020403" pitchFamily="18" charset="0"/>
              </a:rPr>
              <a:t>Workbook</a:t>
            </a:r>
          </a:p>
        </p:txBody>
      </p:sp>
      <p:sp>
        <p:nvSpPr>
          <p:cNvPr id="14" name="TextBox 13"/>
          <p:cNvSpPr txBox="1"/>
          <p:nvPr/>
        </p:nvSpPr>
        <p:spPr>
          <a:xfrm>
            <a:off x="400049" y="2602959"/>
            <a:ext cx="6057900" cy="5139869"/>
          </a:xfrm>
          <a:prstGeom prst="rect">
            <a:avLst/>
          </a:prstGeom>
          <a:noFill/>
        </p:spPr>
        <p:txBody>
          <a:bodyPr wrap="square" rtlCol="0">
            <a:spAutoFit/>
          </a:bodyPr>
          <a:lstStyle/>
          <a:p>
            <a:r>
              <a:rPr lang="en-US" sz="1600" dirty="0">
                <a:latin typeface="Candara" panose="020E0502030303020204" pitchFamily="34" charset="0"/>
              </a:rPr>
              <a:t>We all have Profit Goals.  Some have Sales Goals.  </a:t>
            </a:r>
          </a:p>
          <a:p>
            <a:endParaRPr lang="en-US" sz="1600" dirty="0">
              <a:latin typeface="Candara" panose="020E0502030303020204" pitchFamily="34" charset="0"/>
            </a:endParaRPr>
          </a:p>
          <a:p>
            <a:r>
              <a:rPr lang="en-US" sz="1600" dirty="0">
                <a:latin typeface="Candara" panose="020E0502030303020204" pitchFamily="34" charset="0"/>
              </a:rPr>
              <a:t>This workbook is a companion to episodes 3 &amp; 4 of the Local Small Business Coach Podcast where we discuss How Local Small Businesses can hit their $100,000 Profit goal!</a:t>
            </a:r>
          </a:p>
          <a:p>
            <a:endParaRPr lang="en-US" sz="1600" dirty="0">
              <a:latin typeface="Candara" panose="020E0502030303020204" pitchFamily="34" charset="0"/>
            </a:endParaRPr>
          </a:p>
          <a:p>
            <a:r>
              <a:rPr lang="en-US" sz="1600" dirty="0">
                <a:latin typeface="Candara" panose="020E0502030303020204" pitchFamily="34" charset="0"/>
              </a:rPr>
              <a:t>First you have to hit your current profit needs. So whatever your goals, use this with the below episodes and take your business to the next level!</a:t>
            </a:r>
          </a:p>
          <a:p>
            <a:endParaRPr lang="en-US" sz="1600" dirty="0">
              <a:latin typeface="Candara" panose="020E0502030303020204" pitchFamily="34" charset="0"/>
            </a:endParaRPr>
          </a:p>
          <a:p>
            <a:r>
              <a:rPr lang="en-US" sz="1600" b="1" dirty="0">
                <a:solidFill>
                  <a:srgbClr val="0000FF"/>
                </a:solidFill>
                <a:latin typeface="Candara" panose="020E0502030303020204" pitchFamily="34" charset="0"/>
                <a:hlinkClick r:id="rId3"/>
              </a:rPr>
              <a:t>The Local Small Business Coach Podcast – Episode 3</a:t>
            </a:r>
            <a:endParaRPr lang="en-US" sz="1600" b="1" dirty="0">
              <a:solidFill>
                <a:srgbClr val="0000FF"/>
              </a:solidFill>
              <a:latin typeface="Candara" panose="020E0502030303020204" pitchFamily="34" charset="0"/>
            </a:endParaRPr>
          </a:p>
          <a:p>
            <a:endParaRPr lang="en-US" sz="1600" dirty="0">
              <a:latin typeface="Candara" panose="020E0502030303020204" pitchFamily="34" charset="0"/>
            </a:endParaRPr>
          </a:p>
          <a:p>
            <a:r>
              <a:rPr lang="en-US" sz="1600" b="1" dirty="0">
                <a:solidFill>
                  <a:srgbClr val="0000FF"/>
                </a:solidFill>
                <a:latin typeface="Candara" panose="020E0502030303020204" pitchFamily="34" charset="0"/>
                <a:hlinkClick r:id="rId4"/>
              </a:rPr>
              <a:t>The Local Small Business Coach Podcast – Episode 4</a:t>
            </a:r>
            <a:endParaRPr lang="en-US" sz="1600" b="1" dirty="0">
              <a:solidFill>
                <a:srgbClr val="0000FF"/>
              </a:solidFill>
              <a:latin typeface="Candara" panose="020E0502030303020204" pitchFamily="34" charset="0"/>
            </a:endParaRPr>
          </a:p>
          <a:p>
            <a:endParaRPr lang="en-US" sz="1600" dirty="0">
              <a:latin typeface="Candara" panose="020E0502030303020204" pitchFamily="34" charset="0"/>
            </a:endParaRPr>
          </a:p>
          <a:p>
            <a:endParaRPr lang="en-US" sz="1600" dirty="0">
              <a:latin typeface="Candara" panose="020E0502030303020204" pitchFamily="34" charset="0"/>
            </a:endParaRPr>
          </a:p>
          <a:p>
            <a:r>
              <a:rPr lang="en-US" sz="1600" dirty="0">
                <a:latin typeface="Candara" panose="020E0502030303020204" pitchFamily="34" charset="0"/>
              </a:rPr>
              <a:t>So if you are ready to commit to your local small businesses future, listen to the episodes and </a:t>
            </a:r>
          </a:p>
          <a:p>
            <a:endParaRPr lang="en-US" sz="1600" dirty="0">
              <a:latin typeface="Candara" panose="020E0502030303020204" pitchFamily="34" charset="0"/>
            </a:endParaRPr>
          </a:p>
          <a:p>
            <a:endParaRPr lang="en-US" sz="1600" dirty="0">
              <a:latin typeface="Candara" panose="020E0502030303020204" pitchFamily="34" charset="0"/>
            </a:endParaRPr>
          </a:p>
          <a:p>
            <a:r>
              <a:rPr lang="en-US" sz="2400" b="1" i="1" dirty="0">
                <a:solidFill>
                  <a:srgbClr val="FF6600"/>
                </a:solidFill>
                <a:latin typeface="Candara" panose="020E0502030303020204" pitchFamily="34" charset="0"/>
              </a:rPr>
              <a:t>Let’s get started!</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58922" y="7168043"/>
            <a:ext cx="1793631" cy="1793631"/>
          </a:xfrm>
          <a:prstGeom prst="rect">
            <a:avLst/>
          </a:prstGeom>
        </p:spPr>
      </p:pic>
    </p:spTree>
    <p:extLst>
      <p:ext uri="{BB962C8B-B14F-4D97-AF65-F5344CB8AC3E}">
        <p14:creationId xmlns:p14="http://schemas.microsoft.com/office/powerpoint/2010/main" val="4023775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flipV="1">
            <a:off x="977502" y="647700"/>
            <a:ext cx="4902994" cy="19051"/>
          </a:xfrm>
          <a:prstGeom prst="line">
            <a:avLst/>
          </a:prstGeom>
          <a:ln w="73025" cmpd="dbl">
            <a:solidFill>
              <a:srgbClr val="FF6600"/>
            </a:solidFill>
            <a:round/>
            <a:headEnd type="none"/>
            <a:tailEnd type="diamond" w="lg"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7649" y="933485"/>
            <a:ext cx="6362700" cy="400110"/>
          </a:xfrm>
          <a:prstGeom prst="rect">
            <a:avLst/>
          </a:prstGeom>
          <a:noFill/>
        </p:spPr>
        <p:txBody>
          <a:bodyPr wrap="square" rtlCol="0">
            <a:spAutoFit/>
          </a:bodyPr>
          <a:lstStyle/>
          <a:p>
            <a:pPr algn="ctr"/>
            <a:r>
              <a:rPr lang="en-US" sz="2000" b="1" dirty="0">
                <a:solidFill>
                  <a:srgbClr val="FF6600"/>
                </a:solidFill>
                <a:latin typeface="Rockwell" panose="02060603020205020403" pitchFamily="18" charset="0"/>
              </a:rPr>
              <a:t>Action Steps:</a:t>
            </a:r>
            <a:endParaRPr lang="en-US" sz="2000" b="1" dirty="0">
              <a:latin typeface="Rockwell" panose="02060603020205020403" pitchFamily="18" charset="0"/>
            </a:endParaRPr>
          </a:p>
        </p:txBody>
      </p:sp>
      <p:sp>
        <p:nvSpPr>
          <p:cNvPr id="14" name="TextBox 13"/>
          <p:cNvSpPr txBox="1"/>
          <p:nvPr/>
        </p:nvSpPr>
        <p:spPr>
          <a:xfrm>
            <a:off x="400049" y="1459652"/>
            <a:ext cx="6057900" cy="7294305"/>
          </a:xfrm>
          <a:prstGeom prst="rect">
            <a:avLst/>
          </a:prstGeom>
          <a:noFill/>
        </p:spPr>
        <p:txBody>
          <a:bodyPr wrap="square" rtlCol="0">
            <a:spAutoFit/>
          </a:bodyPr>
          <a:lstStyle/>
          <a:p>
            <a:r>
              <a:rPr lang="en-US" sz="1600" dirty="0">
                <a:latin typeface="Candara" panose="020E0502030303020204" pitchFamily="34" charset="0"/>
              </a:rPr>
              <a:t>Your business is always growing. If it isn’t growing, it is dying. So it is critical that you work ON your business weekly.</a:t>
            </a:r>
          </a:p>
          <a:p>
            <a:r>
              <a:rPr lang="en-US" sz="1600" dirty="0">
                <a:latin typeface="Candara" panose="020E0502030303020204" pitchFamily="34" charset="0"/>
              </a:rPr>
              <a:t> </a:t>
            </a:r>
          </a:p>
          <a:p>
            <a:r>
              <a:rPr lang="en-US" sz="1600" dirty="0">
                <a:latin typeface="Candara" panose="020E0502030303020204" pitchFamily="34" charset="0"/>
              </a:rPr>
              <a:t>When looking all that you wrote. What is your goals in the next 30 – 60 days? What steps will you take based off your 8 Steps?</a:t>
            </a:r>
          </a:p>
          <a:p>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pPr marL="171450" indent="-171450">
              <a:buFont typeface="Wingdings" panose="05000000000000000000" pitchFamily="2" charset="2"/>
              <a:buChar char="q"/>
            </a:pPr>
            <a:r>
              <a:rPr lang="en-US" sz="1200" dirty="0">
                <a:latin typeface="Candara" panose="020E0502030303020204" pitchFamily="34" charset="0"/>
              </a:rPr>
              <a:t> _______________________________________________________________________</a:t>
            </a:r>
          </a:p>
          <a:p>
            <a:pPr marL="171450" indent="-171450">
              <a:buFont typeface="Wingdings" panose="05000000000000000000" pitchFamily="2" charset="2"/>
              <a:buChar char="q"/>
            </a:pPr>
            <a:endParaRPr lang="en-US" sz="1200" dirty="0">
              <a:latin typeface="Candara" panose="020E0502030303020204" pitchFamily="34" charset="0"/>
            </a:endParaRPr>
          </a:p>
          <a:p>
            <a:endParaRPr lang="en-US" sz="2000" b="1" i="1" dirty="0">
              <a:solidFill>
                <a:srgbClr val="FF6600"/>
              </a:solidFill>
              <a:latin typeface="Candara" panose="020E0502030303020204" pitchFamily="34" charset="0"/>
            </a:endParaRPr>
          </a:p>
          <a:p>
            <a:r>
              <a:rPr lang="en-US" sz="2000" b="1" i="1" dirty="0">
                <a:solidFill>
                  <a:srgbClr val="FF6600"/>
                </a:solidFill>
                <a:latin typeface="Candara" panose="020E0502030303020204" pitchFamily="34" charset="0"/>
              </a:rPr>
              <a:t>Good Luck and Have Fun!!</a:t>
            </a:r>
          </a:p>
        </p:txBody>
      </p:sp>
    </p:spTree>
    <p:extLst>
      <p:ext uri="{BB962C8B-B14F-4D97-AF65-F5344CB8AC3E}">
        <p14:creationId xmlns:p14="http://schemas.microsoft.com/office/powerpoint/2010/main" val="299819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flipV="1">
            <a:off x="977502" y="647700"/>
            <a:ext cx="4902994" cy="19051"/>
          </a:xfrm>
          <a:prstGeom prst="line">
            <a:avLst/>
          </a:prstGeom>
          <a:ln w="73025" cmpd="dbl">
            <a:solidFill>
              <a:srgbClr val="FF6600"/>
            </a:solidFill>
            <a:round/>
            <a:headEnd type="none"/>
            <a:tailEnd type="diamond" w="lg"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7649" y="933485"/>
            <a:ext cx="6362700" cy="523220"/>
          </a:xfrm>
          <a:prstGeom prst="rect">
            <a:avLst/>
          </a:prstGeom>
          <a:noFill/>
        </p:spPr>
        <p:txBody>
          <a:bodyPr wrap="square" rtlCol="0">
            <a:spAutoFit/>
          </a:bodyPr>
          <a:lstStyle/>
          <a:p>
            <a:pPr algn="ctr"/>
            <a:r>
              <a:rPr lang="en-US" sz="2800" b="1" dirty="0">
                <a:solidFill>
                  <a:srgbClr val="FF6600"/>
                </a:solidFill>
                <a:latin typeface="Rockwell" panose="02060603020205020403" pitchFamily="18" charset="0"/>
              </a:rPr>
              <a:t>The 8 Steps Highlighted</a:t>
            </a:r>
            <a:endParaRPr lang="en-US" sz="2800" b="1" dirty="0">
              <a:latin typeface="Rockwell" panose="02060603020205020403" pitchFamily="18" charset="0"/>
            </a:endParaRPr>
          </a:p>
        </p:txBody>
      </p:sp>
      <p:sp>
        <p:nvSpPr>
          <p:cNvPr id="14" name="TextBox 13"/>
          <p:cNvSpPr txBox="1"/>
          <p:nvPr/>
        </p:nvSpPr>
        <p:spPr>
          <a:xfrm>
            <a:off x="400049" y="1723439"/>
            <a:ext cx="6057900" cy="6278642"/>
          </a:xfrm>
          <a:prstGeom prst="rect">
            <a:avLst/>
          </a:prstGeom>
          <a:noFill/>
        </p:spPr>
        <p:txBody>
          <a:bodyPr wrap="square" rtlCol="0">
            <a:spAutoFit/>
          </a:bodyPr>
          <a:lstStyle/>
          <a:p>
            <a:pPr algn="ctr"/>
            <a:r>
              <a:rPr lang="en-US" sz="2000" b="1" dirty="0">
                <a:latin typeface="Candara" panose="020E0502030303020204" pitchFamily="34" charset="0"/>
              </a:rPr>
              <a:t>From episode 4 we discussed the following 8 Steps:</a:t>
            </a:r>
          </a:p>
          <a:p>
            <a:endParaRPr lang="en-US" sz="1600" dirty="0">
              <a:latin typeface="Candara" panose="020E0502030303020204" pitchFamily="34" charset="0"/>
            </a:endParaRPr>
          </a:p>
          <a:p>
            <a:endParaRPr lang="en-US" sz="1600" dirty="0">
              <a:latin typeface="Candara" panose="020E0502030303020204" pitchFamily="34" charset="0"/>
            </a:endParaRPr>
          </a:p>
          <a:p>
            <a:pPr marL="171450" indent="-171450">
              <a:buFont typeface="Wingdings" panose="05000000000000000000" pitchFamily="2" charset="2"/>
              <a:buChar char="q"/>
            </a:pPr>
            <a:r>
              <a:rPr lang="en-US" sz="1600" dirty="0">
                <a:latin typeface="Candara" panose="020E0502030303020204" pitchFamily="34" charset="0"/>
              </a:rPr>
              <a:t> </a:t>
            </a:r>
            <a:r>
              <a:rPr lang="en-US" sz="1600" b="1" dirty="0">
                <a:solidFill>
                  <a:srgbClr val="0000FF"/>
                </a:solidFill>
                <a:latin typeface="Candara" panose="020E0502030303020204" pitchFamily="34" charset="0"/>
              </a:rPr>
              <a:t>Step 1 - </a:t>
            </a:r>
            <a:r>
              <a:rPr lang="en-US" sz="1600" dirty="0">
                <a:latin typeface="Candara" panose="020E0502030303020204" pitchFamily="34" charset="0"/>
              </a:rPr>
              <a:t>Setting aside 2-3 hours a week to start working ON your business and not just IN your business</a:t>
            </a:r>
          </a:p>
          <a:p>
            <a:pPr marL="171450" indent="-171450">
              <a:buFont typeface="Wingdings" panose="05000000000000000000" pitchFamily="2" charset="2"/>
              <a:buChar char="q"/>
            </a:pPr>
            <a:endParaRPr lang="en-US" sz="1600" dirty="0">
              <a:latin typeface="Candara" panose="020E0502030303020204" pitchFamily="34" charset="0"/>
            </a:endParaRPr>
          </a:p>
          <a:p>
            <a:pPr marL="171450" indent="-171450">
              <a:buFont typeface="Wingdings" panose="05000000000000000000" pitchFamily="2" charset="2"/>
              <a:buChar char="q"/>
            </a:pPr>
            <a:r>
              <a:rPr lang="en-US" sz="1600" dirty="0">
                <a:latin typeface="Candara" panose="020E0502030303020204" pitchFamily="34" charset="0"/>
              </a:rPr>
              <a:t> </a:t>
            </a:r>
            <a:r>
              <a:rPr lang="en-US" sz="1600" b="1" dirty="0">
                <a:solidFill>
                  <a:srgbClr val="0000FF"/>
                </a:solidFill>
                <a:latin typeface="Candara" panose="020E0502030303020204" pitchFamily="34" charset="0"/>
              </a:rPr>
              <a:t>Step 2 </a:t>
            </a:r>
            <a:r>
              <a:rPr lang="en-US" sz="1600" dirty="0">
                <a:latin typeface="Candara" panose="020E0502030303020204" pitchFamily="34" charset="0"/>
              </a:rPr>
              <a:t>– You need to Identify the gap between what you are currently doing today in sales and what you are needing to do to hit your target</a:t>
            </a:r>
          </a:p>
          <a:p>
            <a:pPr marL="171450" indent="-171450">
              <a:buFont typeface="Wingdings" panose="05000000000000000000" pitchFamily="2" charset="2"/>
              <a:buChar char="q"/>
            </a:pPr>
            <a:endParaRPr lang="en-US" sz="1600" dirty="0">
              <a:latin typeface="Candara" panose="020E0502030303020204" pitchFamily="34" charset="0"/>
            </a:endParaRPr>
          </a:p>
          <a:p>
            <a:pPr marL="171450" indent="-171450">
              <a:buFont typeface="Wingdings" panose="05000000000000000000" pitchFamily="2" charset="2"/>
              <a:buChar char="q"/>
            </a:pPr>
            <a:r>
              <a:rPr lang="en-US" sz="1600" dirty="0">
                <a:latin typeface="Candara" panose="020E0502030303020204" pitchFamily="34" charset="0"/>
              </a:rPr>
              <a:t> </a:t>
            </a:r>
            <a:r>
              <a:rPr lang="en-US" sz="1600" b="1" dirty="0">
                <a:solidFill>
                  <a:srgbClr val="0000FF"/>
                </a:solidFill>
                <a:latin typeface="Candara" panose="020E0502030303020204" pitchFamily="34" charset="0"/>
              </a:rPr>
              <a:t>Step 3 </a:t>
            </a:r>
            <a:r>
              <a:rPr lang="en-US" sz="1600" dirty="0">
                <a:latin typeface="Candara" panose="020E0502030303020204" pitchFamily="34" charset="0"/>
              </a:rPr>
              <a:t>– Now that you know your need, it is time to Create some Sales Ideas</a:t>
            </a:r>
          </a:p>
          <a:p>
            <a:pPr marL="171450" indent="-171450">
              <a:buFont typeface="Wingdings" panose="05000000000000000000" pitchFamily="2" charset="2"/>
              <a:buChar char="q"/>
            </a:pPr>
            <a:endParaRPr lang="en-US" sz="1600" dirty="0">
              <a:latin typeface="Candara" panose="020E0502030303020204" pitchFamily="34" charset="0"/>
            </a:endParaRPr>
          </a:p>
          <a:p>
            <a:pPr marL="171450" indent="-171450">
              <a:buFont typeface="Wingdings" panose="05000000000000000000" pitchFamily="2" charset="2"/>
              <a:buChar char="q"/>
            </a:pPr>
            <a:r>
              <a:rPr lang="en-US" sz="1600" dirty="0">
                <a:latin typeface="Candara" panose="020E0502030303020204" pitchFamily="34" charset="0"/>
              </a:rPr>
              <a:t> </a:t>
            </a:r>
            <a:r>
              <a:rPr lang="en-US" sz="1600" b="1" dirty="0">
                <a:solidFill>
                  <a:srgbClr val="0000FF"/>
                </a:solidFill>
                <a:latin typeface="Candara" panose="020E0502030303020204" pitchFamily="34" charset="0"/>
              </a:rPr>
              <a:t>Step 4 </a:t>
            </a:r>
            <a:r>
              <a:rPr lang="en-US" sz="1600" dirty="0">
                <a:latin typeface="Candara" panose="020E0502030303020204" pitchFamily="34" charset="0"/>
              </a:rPr>
              <a:t>– Time to Develop a Gameplan with your Sales ideas</a:t>
            </a:r>
          </a:p>
          <a:p>
            <a:pPr marL="171450" indent="-171450">
              <a:buFont typeface="Wingdings" panose="05000000000000000000" pitchFamily="2" charset="2"/>
              <a:buChar char="q"/>
            </a:pPr>
            <a:endParaRPr lang="en-US" sz="1600" dirty="0">
              <a:latin typeface="Candara" panose="020E0502030303020204" pitchFamily="34" charset="0"/>
            </a:endParaRPr>
          </a:p>
          <a:p>
            <a:pPr marL="171450" indent="-171450">
              <a:buFont typeface="Wingdings" panose="05000000000000000000" pitchFamily="2" charset="2"/>
              <a:buChar char="q"/>
            </a:pPr>
            <a:r>
              <a:rPr lang="en-US" sz="1600" dirty="0">
                <a:latin typeface="Candara" panose="020E0502030303020204" pitchFamily="34" charset="0"/>
              </a:rPr>
              <a:t> </a:t>
            </a:r>
            <a:r>
              <a:rPr lang="en-US" sz="1600" b="1" dirty="0">
                <a:solidFill>
                  <a:srgbClr val="0000FF"/>
                </a:solidFill>
                <a:latin typeface="Candara" panose="020E0502030303020204" pitchFamily="34" charset="0"/>
              </a:rPr>
              <a:t>Step 5 </a:t>
            </a:r>
            <a:r>
              <a:rPr lang="en-US" sz="1600" dirty="0">
                <a:latin typeface="Candara" panose="020E0502030303020204" pitchFamily="34" charset="0"/>
              </a:rPr>
              <a:t>– Look for ways to reduce your costs and expenses </a:t>
            </a:r>
          </a:p>
          <a:p>
            <a:pPr marL="171450" indent="-171450">
              <a:buFont typeface="Wingdings" panose="05000000000000000000" pitchFamily="2" charset="2"/>
              <a:buChar char="q"/>
            </a:pPr>
            <a:endParaRPr lang="en-US" sz="1600" dirty="0">
              <a:latin typeface="Candara" panose="020E0502030303020204" pitchFamily="34" charset="0"/>
            </a:endParaRPr>
          </a:p>
          <a:p>
            <a:pPr marL="171450" indent="-171450">
              <a:buFont typeface="Wingdings" panose="05000000000000000000" pitchFamily="2" charset="2"/>
              <a:buChar char="q"/>
            </a:pPr>
            <a:r>
              <a:rPr lang="en-US" sz="1600" b="1" dirty="0">
                <a:solidFill>
                  <a:srgbClr val="0000FF"/>
                </a:solidFill>
                <a:latin typeface="Candara" panose="020E0502030303020204" pitchFamily="34" charset="0"/>
              </a:rPr>
              <a:t> Step 6 </a:t>
            </a:r>
            <a:r>
              <a:rPr lang="en-US" sz="1600" dirty="0">
                <a:latin typeface="Candara" panose="020E0502030303020204" pitchFamily="34" charset="0"/>
              </a:rPr>
              <a:t>– Identify Core Processes that are broken in your business</a:t>
            </a:r>
          </a:p>
          <a:p>
            <a:pPr marL="171450" indent="-171450">
              <a:buFont typeface="Wingdings" panose="05000000000000000000" pitchFamily="2" charset="2"/>
              <a:buChar char="q"/>
            </a:pPr>
            <a:endParaRPr lang="en-US" sz="1600" dirty="0">
              <a:latin typeface="Candara" panose="020E0502030303020204" pitchFamily="34" charset="0"/>
            </a:endParaRPr>
          </a:p>
          <a:p>
            <a:pPr marL="171450" indent="-171450">
              <a:buFont typeface="Wingdings" panose="05000000000000000000" pitchFamily="2" charset="2"/>
              <a:buChar char="q"/>
            </a:pPr>
            <a:r>
              <a:rPr lang="en-US" sz="1600" dirty="0">
                <a:latin typeface="Candara" panose="020E0502030303020204" pitchFamily="34" charset="0"/>
              </a:rPr>
              <a:t> </a:t>
            </a:r>
            <a:r>
              <a:rPr lang="en-US" sz="1600" b="1" dirty="0">
                <a:solidFill>
                  <a:srgbClr val="0000FF"/>
                </a:solidFill>
                <a:latin typeface="Candara" panose="020E0502030303020204" pitchFamily="34" charset="0"/>
              </a:rPr>
              <a:t>Step 7</a:t>
            </a:r>
            <a:r>
              <a:rPr lang="en-US" sz="1600" dirty="0">
                <a:latin typeface="Candara" panose="020E0502030303020204" pitchFamily="34" charset="0"/>
              </a:rPr>
              <a:t> – You need to identify what resources you need to achieve the gameplan</a:t>
            </a:r>
          </a:p>
          <a:p>
            <a:pPr marL="171450" indent="-171450">
              <a:buFont typeface="Wingdings" panose="05000000000000000000" pitchFamily="2" charset="2"/>
              <a:buChar char="q"/>
            </a:pPr>
            <a:endParaRPr lang="en-US" sz="1600" dirty="0">
              <a:latin typeface="Candara" panose="020E0502030303020204" pitchFamily="34" charset="0"/>
            </a:endParaRPr>
          </a:p>
          <a:p>
            <a:pPr marL="171450" indent="-171450">
              <a:buFont typeface="Wingdings" panose="05000000000000000000" pitchFamily="2" charset="2"/>
              <a:buChar char="q"/>
            </a:pPr>
            <a:r>
              <a:rPr lang="en-US" sz="1600" dirty="0">
                <a:latin typeface="Candara" panose="020E0502030303020204" pitchFamily="34" charset="0"/>
              </a:rPr>
              <a:t> </a:t>
            </a:r>
            <a:r>
              <a:rPr lang="en-US" sz="1600" b="1" dirty="0">
                <a:solidFill>
                  <a:srgbClr val="0000FF"/>
                </a:solidFill>
                <a:latin typeface="Candara" panose="020E0502030303020204" pitchFamily="34" charset="0"/>
              </a:rPr>
              <a:t>8th and Final Step </a:t>
            </a:r>
            <a:r>
              <a:rPr lang="en-US" sz="1600" dirty="0">
                <a:latin typeface="Candara" panose="020E0502030303020204" pitchFamily="34" charset="0"/>
              </a:rPr>
              <a:t>– YOU MUST SEE YOURSELF </a:t>
            </a:r>
          </a:p>
          <a:p>
            <a:r>
              <a:rPr lang="en-US" sz="1600" dirty="0">
                <a:latin typeface="Candara" panose="020E0502030303020204" pitchFamily="34" charset="0"/>
              </a:rPr>
              <a:t>            AS a $100,000 PROFIT BUSINESS. </a:t>
            </a:r>
          </a:p>
          <a:p>
            <a:pPr marL="171450" indent="-171450">
              <a:buFont typeface="Wingdings" panose="05000000000000000000" pitchFamily="2" charset="2"/>
              <a:buChar char="q"/>
            </a:pPr>
            <a:endParaRPr lang="en-US" sz="1600" dirty="0">
              <a:latin typeface="Candara" panose="020E0502030303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8922" y="7168043"/>
            <a:ext cx="1793631" cy="1793631"/>
          </a:xfrm>
          <a:prstGeom prst="rect">
            <a:avLst/>
          </a:prstGeom>
        </p:spPr>
      </p:pic>
    </p:spTree>
    <p:extLst>
      <p:ext uri="{BB962C8B-B14F-4D97-AF65-F5344CB8AC3E}">
        <p14:creationId xmlns:p14="http://schemas.microsoft.com/office/powerpoint/2010/main" val="319550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8300" y="606997"/>
            <a:ext cx="5894363" cy="3785652"/>
          </a:xfrm>
          <a:prstGeom prst="rect">
            <a:avLst/>
          </a:prstGeom>
          <a:noFill/>
        </p:spPr>
        <p:txBody>
          <a:bodyPr wrap="square" rtlCol="0">
            <a:spAutoFit/>
          </a:bodyPr>
          <a:lstStyle/>
          <a:p>
            <a:r>
              <a:rPr lang="en-US" sz="2000" b="1" dirty="0">
                <a:solidFill>
                  <a:srgbClr val="0000FF"/>
                </a:solidFill>
                <a:latin typeface="Rockwell" panose="02060603020205020403" pitchFamily="18" charset="0"/>
              </a:rPr>
              <a:t>Step 1 - </a:t>
            </a:r>
            <a:r>
              <a:rPr lang="en-US" sz="2000" b="1" dirty="0">
                <a:solidFill>
                  <a:srgbClr val="FF6600"/>
                </a:solidFill>
                <a:latin typeface="Rockwell" panose="02060603020205020403" pitchFamily="18" charset="0"/>
              </a:rPr>
              <a:t>Setting aside 2-3 hours a week to start working ON your business and not just IN your business</a:t>
            </a:r>
          </a:p>
          <a:p>
            <a:r>
              <a:rPr lang="en-US" sz="2000" b="1" dirty="0">
                <a:solidFill>
                  <a:srgbClr val="FF6600"/>
                </a:solidFill>
                <a:latin typeface="Rockwell" panose="02060603020205020403" pitchFamily="18" charset="0"/>
              </a:rPr>
              <a:t> </a:t>
            </a:r>
          </a:p>
          <a:p>
            <a:r>
              <a:rPr lang="en-US" sz="1400" b="1" dirty="0">
                <a:latin typeface="Candara" panose="020E0502030303020204" pitchFamily="34" charset="0"/>
              </a:rPr>
              <a:t>I Will Commit to Work ON My Local Small Business During the times each week:  </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2000" b="1" dirty="0">
              <a:latin typeface="Rockwell" panose="02060603020205020403" pitchFamily="18" charset="0"/>
            </a:endParaRPr>
          </a:p>
        </p:txBody>
      </p:sp>
      <p:sp>
        <p:nvSpPr>
          <p:cNvPr id="4" name="TextBox 3"/>
          <p:cNvSpPr txBox="1"/>
          <p:nvPr/>
        </p:nvSpPr>
        <p:spPr>
          <a:xfrm>
            <a:off x="478300" y="4392649"/>
            <a:ext cx="5894363" cy="4555093"/>
          </a:xfrm>
          <a:prstGeom prst="rect">
            <a:avLst/>
          </a:prstGeom>
          <a:noFill/>
        </p:spPr>
        <p:txBody>
          <a:bodyPr wrap="square" rtlCol="0">
            <a:spAutoFit/>
          </a:bodyPr>
          <a:lstStyle/>
          <a:p>
            <a:r>
              <a:rPr lang="en-US" sz="2000" b="1" dirty="0">
                <a:solidFill>
                  <a:srgbClr val="0000FF"/>
                </a:solidFill>
                <a:latin typeface="Rockwell" panose="02060603020205020403" pitchFamily="18" charset="0"/>
              </a:rPr>
              <a:t>Step 2 - </a:t>
            </a:r>
            <a:r>
              <a:rPr lang="en-US" sz="2000" b="1" dirty="0">
                <a:solidFill>
                  <a:srgbClr val="FF6600"/>
                </a:solidFill>
                <a:latin typeface="Rockwell" panose="02060603020205020403" pitchFamily="18" charset="0"/>
              </a:rPr>
              <a:t>Identifying the gap between what you are currently doing today in sales and what you are needing to do to hit your target</a:t>
            </a:r>
          </a:p>
          <a:p>
            <a:r>
              <a:rPr lang="en-US" sz="2000" b="1" dirty="0">
                <a:solidFill>
                  <a:srgbClr val="FF6600"/>
                </a:solidFill>
                <a:latin typeface="Rockwell" panose="02060603020205020403" pitchFamily="18" charset="0"/>
              </a:rPr>
              <a:t> </a:t>
            </a:r>
          </a:p>
          <a:p>
            <a:r>
              <a:rPr lang="en-US" sz="1400" b="1" dirty="0">
                <a:latin typeface="Candara" panose="020E0502030303020204" pitchFamily="34" charset="0"/>
              </a:rPr>
              <a:t>Monthly Profit / Take Home Needed:  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Monthly Normal Business Expenses: 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Monthly Average Cost of Goods % :  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Monthly Average Profit Margin % :  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Project Sales Needed to Hit Take Home Needs: ________________________</a:t>
            </a:r>
          </a:p>
          <a:p>
            <a:endParaRPr lang="en-US" sz="1400" b="1" dirty="0">
              <a:latin typeface="Candara" panose="020E0502030303020204" pitchFamily="34" charset="0"/>
            </a:endParaRPr>
          </a:p>
          <a:p>
            <a:r>
              <a:rPr lang="en-US" sz="1400" b="1" dirty="0">
                <a:latin typeface="Candara" panose="020E0502030303020204" pitchFamily="34" charset="0"/>
              </a:rPr>
              <a:t>USE THIS SPREADSHEET TO HELP DETERMINE NUMBER: </a:t>
            </a:r>
            <a:r>
              <a:rPr lang="en-US" sz="1400" b="1" dirty="0">
                <a:solidFill>
                  <a:srgbClr val="0000FF"/>
                </a:solidFill>
                <a:latin typeface="Candara" panose="020E0502030303020204" pitchFamily="34" charset="0"/>
                <a:hlinkClick r:id="rId2"/>
              </a:rPr>
              <a:t>Get Spreadsheet</a:t>
            </a:r>
            <a:endParaRPr lang="en-US" sz="1400" b="1" dirty="0">
              <a:solidFill>
                <a:srgbClr val="0000FF"/>
              </a:solidFill>
              <a:latin typeface="Candara" panose="020E0502030303020204" pitchFamily="34" charset="0"/>
            </a:endParaRPr>
          </a:p>
          <a:p>
            <a:endParaRPr lang="en-US" sz="1400" b="1" dirty="0">
              <a:latin typeface="Candara" panose="020E0502030303020204" pitchFamily="34" charset="0"/>
            </a:endParaRPr>
          </a:p>
          <a:p>
            <a:r>
              <a:rPr lang="en-US" sz="1400" b="1" dirty="0">
                <a:latin typeface="Candara" panose="020E0502030303020204" pitchFamily="34" charset="0"/>
              </a:rPr>
              <a:t>SEE upcoming VIDEO on </a:t>
            </a:r>
            <a:r>
              <a:rPr lang="en-US" sz="1400" b="1" dirty="0">
                <a:solidFill>
                  <a:srgbClr val="0000FF"/>
                </a:solidFill>
                <a:latin typeface="Candara" panose="020E0502030303020204" pitchFamily="34" charset="0"/>
                <a:hlinkClick r:id="rId3"/>
              </a:rPr>
              <a:t>TrainingForLocalSmallBusinessOwners.com</a:t>
            </a:r>
            <a:r>
              <a:rPr lang="en-US" sz="1400" b="1" dirty="0">
                <a:latin typeface="Candara" panose="020E0502030303020204" pitchFamily="34" charset="0"/>
              </a:rPr>
              <a:t>  if needing help on what gross margin and costs margins are and how to figure</a:t>
            </a:r>
          </a:p>
        </p:txBody>
      </p:sp>
    </p:spTree>
    <p:extLst>
      <p:ext uri="{BB962C8B-B14F-4D97-AF65-F5344CB8AC3E}">
        <p14:creationId xmlns:p14="http://schemas.microsoft.com/office/powerpoint/2010/main" val="146235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8300" y="606997"/>
            <a:ext cx="5894363" cy="8248412"/>
          </a:xfrm>
          <a:prstGeom prst="rect">
            <a:avLst/>
          </a:prstGeom>
          <a:noFill/>
        </p:spPr>
        <p:txBody>
          <a:bodyPr wrap="square" rtlCol="0">
            <a:spAutoFit/>
          </a:bodyPr>
          <a:lstStyle/>
          <a:p>
            <a:r>
              <a:rPr lang="en-US" sz="2000" b="1" dirty="0">
                <a:solidFill>
                  <a:srgbClr val="0000FF"/>
                </a:solidFill>
                <a:latin typeface="Rockwell" panose="02060603020205020403" pitchFamily="18" charset="0"/>
              </a:rPr>
              <a:t>Step 3 – </a:t>
            </a:r>
            <a:r>
              <a:rPr lang="en-US" sz="2000" b="1" dirty="0">
                <a:solidFill>
                  <a:srgbClr val="FF6600"/>
                </a:solidFill>
                <a:latin typeface="Rockwell" panose="02060603020205020403" pitchFamily="18" charset="0"/>
              </a:rPr>
              <a:t>Time to Brainstorm Some Sales Ideas</a:t>
            </a:r>
          </a:p>
          <a:p>
            <a:r>
              <a:rPr lang="en-US" sz="2000" b="1" dirty="0">
                <a:solidFill>
                  <a:srgbClr val="FF6600"/>
                </a:solidFill>
                <a:latin typeface="Rockwell" panose="02060603020205020403" pitchFamily="18" charset="0"/>
              </a:rPr>
              <a:t> </a:t>
            </a:r>
          </a:p>
          <a:p>
            <a:r>
              <a:rPr lang="en-US" sz="1400" b="1" dirty="0">
                <a:latin typeface="Candara" panose="020E0502030303020204" pitchFamily="34" charset="0"/>
              </a:rPr>
              <a:t>How are you going to build your sales to hit this new number?  Don’t limit your thoughts. Brainstorm freely. Let the ideas flow!  </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p:txBody>
      </p:sp>
    </p:spTree>
    <p:extLst>
      <p:ext uri="{BB962C8B-B14F-4D97-AF65-F5344CB8AC3E}">
        <p14:creationId xmlns:p14="http://schemas.microsoft.com/office/powerpoint/2010/main" val="818780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8300" y="606997"/>
            <a:ext cx="5894363" cy="8987076"/>
          </a:xfrm>
          <a:prstGeom prst="rect">
            <a:avLst/>
          </a:prstGeom>
          <a:noFill/>
        </p:spPr>
        <p:txBody>
          <a:bodyPr wrap="square" rtlCol="0">
            <a:spAutoFit/>
          </a:bodyPr>
          <a:lstStyle/>
          <a:p>
            <a:r>
              <a:rPr lang="en-US" sz="2000" b="1" dirty="0">
                <a:solidFill>
                  <a:srgbClr val="0000FF"/>
                </a:solidFill>
                <a:latin typeface="Rockwell" panose="02060603020205020403" pitchFamily="18" charset="0"/>
              </a:rPr>
              <a:t>Step 4 – </a:t>
            </a:r>
            <a:r>
              <a:rPr lang="en-US" sz="2000" b="1" dirty="0">
                <a:solidFill>
                  <a:srgbClr val="FF6600"/>
                </a:solidFill>
                <a:latin typeface="Rockwell" panose="02060603020205020403" pitchFamily="18" charset="0"/>
              </a:rPr>
              <a:t>Time to Develop a Gameplan with your Sales ideas</a:t>
            </a:r>
          </a:p>
          <a:p>
            <a:r>
              <a:rPr lang="en-US" sz="2000" b="1" dirty="0">
                <a:solidFill>
                  <a:srgbClr val="FF6600"/>
                </a:solidFill>
                <a:latin typeface="Rockwell" panose="02060603020205020403" pitchFamily="18" charset="0"/>
              </a:rPr>
              <a:t> </a:t>
            </a:r>
          </a:p>
          <a:p>
            <a:r>
              <a:rPr lang="en-US" sz="1400" b="1" dirty="0">
                <a:latin typeface="Candara" panose="020E0502030303020204" pitchFamily="34" charset="0"/>
              </a:rPr>
              <a:t>Once you have a nice healthy list of ideas to drive sales, it is time to start figuring out what it will take get those sales.  Remember, don’t get hung up on having the time &amp; how you are going to do it. That is coming up in a later step. This step is all about figuring out how you can drive those sales</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p:txBody>
      </p:sp>
    </p:spTree>
    <p:extLst>
      <p:ext uri="{BB962C8B-B14F-4D97-AF65-F5344CB8AC3E}">
        <p14:creationId xmlns:p14="http://schemas.microsoft.com/office/powerpoint/2010/main" val="3529111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8300" y="606997"/>
            <a:ext cx="5894363" cy="8556188"/>
          </a:xfrm>
          <a:prstGeom prst="rect">
            <a:avLst/>
          </a:prstGeom>
          <a:noFill/>
        </p:spPr>
        <p:txBody>
          <a:bodyPr wrap="square" rtlCol="0">
            <a:spAutoFit/>
          </a:bodyPr>
          <a:lstStyle/>
          <a:p>
            <a:r>
              <a:rPr lang="en-US" sz="2000" b="1" dirty="0">
                <a:solidFill>
                  <a:srgbClr val="0000FF"/>
                </a:solidFill>
                <a:latin typeface="Rockwell" panose="02060603020205020403" pitchFamily="18" charset="0"/>
              </a:rPr>
              <a:t>Step 5 – </a:t>
            </a:r>
            <a:r>
              <a:rPr lang="en-US" sz="2000" b="1" dirty="0">
                <a:solidFill>
                  <a:srgbClr val="FF6600"/>
                </a:solidFill>
                <a:latin typeface="Rockwell" panose="02060603020205020403" pitchFamily="18" charset="0"/>
              </a:rPr>
              <a:t>Look for Ways to Lower Your Costs &amp; Expenses</a:t>
            </a:r>
          </a:p>
          <a:p>
            <a:r>
              <a:rPr lang="en-US" sz="2000" b="1" dirty="0">
                <a:solidFill>
                  <a:srgbClr val="FF6600"/>
                </a:solidFill>
                <a:latin typeface="Rockwell" panose="02060603020205020403" pitchFamily="18" charset="0"/>
              </a:rPr>
              <a:t> </a:t>
            </a:r>
          </a:p>
          <a:p>
            <a:r>
              <a:rPr lang="en-US" sz="1400" b="1" dirty="0">
                <a:latin typeface="Candara" panose="020E0502030303020204" pitchFamily="34" charset="0"/>
              </a:rPr>
              <a:t>What are some costs that you can work on lowering?</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What expenses Can be lowered? 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p:txBody>
      </p:sp>
    </p:spTree>
    <p:extLst>
      <p:ext uri="{BB962C8B-B14F-4D97-AF65-F5344CB8AC3E}">
        <p14:creationId xmlns:p14="http://schemas.microsoft.com/office/powerpoint/2010/main" val="2756273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8300" y="606997"/>
            <a:ext cx="5894363" cy="8340745"/>
          </a:xfrm>
          <a:prstGeom prst="rect">
            <a:avLst/>
          </a:prstGeom>
          <a:noFill/>
        </p:spPr>
        <p:txBody>
          <a:bodyPr wrap="square" rtlCol="0">
            <a:spAutoFit/>
          </a:bodyPr>
          <a:lstStyle/>
          <a:p>
            <a:r>
              <a:rPr lang="en-US" sz="2000" b="1" dirty="0">
                <a:solidFill>
                  <a:srgbClr val="0000FF"/>
                </a:solidFill>
                <a:latin typeface="Rockwell" panose="02060603020205020403" pitchFamily="18" charset="0"/>
              </a:rPr>
              <a:t>Step 6 – </a:t>
            </a:r>
            <a:r>
              <a:rPr lang="en-US" sz="2000" b="1" dirty="0">
                <a:solidFill>
                  <a:srgbClr val="FF6600"/>
                </a:solidFill>
                <a:latin typeface="Rockwell" panose="02060603020205020403" pitchFamily="18" charset="0"/>
              </a:rPr>
              <a:t>Identify Core Processes that Are broken in your business</a:t>
            </a:r>
          </a:p>
          <a:p>
            <a:r>
              <a:rPr lang="en-US" sz="2000" b="1" dirty="0">
                <a:solidFill>
                  <a:srgbClr val="FF6600"/>
                </a:solidFill>
                <a:latin typeface="Rockwell" panose="02060603020205020403" pitchFamily="18" charset="0"/>
              </a:rPr>
              <a:t> </a:t>
            </a:r>
          </a:p>
          <a:p>
            <a:r>
              <a:rPr lang="en-US" sz="1400" b="1" dirty="0">
                <a:latin typeface="Candara" panose="020E0502030303020204" pitchFamily="34" charset="0"/>
              </a:rPr>
              <a:t>What core processes are broken or can be improved. For example, your bookkeeping or invoicing. Maybe quote process or scheduling? Capture all areas you will want to start to improve</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p:txBody>
      </p:sp>
    </p:spTree>
    <p:extLst>
      <p:ext uri="{BB962C8B-B14F-4D97-AF65-F5344CB8AC3E}">
        <p14:creationId xmlns:p14="http://schemas.microsoft.com/office/powerpoint/2010/main" val="262471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8300" y="606997"/>
            <a:ext cx="5894363" cy="8248412"/>
          </a:xfrm>
          <a:prstGeom prst="rect">
            <a:avLst/>
          </a:prstGeom>
          <a:noFill/>
        </p:spPr>
        <p:txBody>
          <a:bodyPr wrap="square" rtlCol="0">
            <a:spAutoFit/>
          </a:bodyPr>
          <a:lstStyle/>
          <a:p>
            <a:r>
              <a:rPr lang="en-US" sz="2000" b="1" dirty="0">
                <a:solidFill>
                  <a:srgbClr val="0000FF"/>
                </a:solidFill>
                <a:latin typeface="Rockwell" panose="02060603020205020403" pitchFamily="18" charset="0"/>
              </a:rPr>
              <a:t>Step 7 – </a:t>
            </a:r>
            <a:r>
              <a:rPr lang="en-US" sz="2000" b="1" dirty="0">
                <a:solidFill>
                  <a:srgbClr val="FF6600"/>
                </a:solidFill>
                <a:latin typeface="Rockwell" panose="02060603020205020403" pitchFamily="18" charset="0"/>
              </a:rPr>
              <a:t>Identify What Resources You Need to achieve the gameplan you have been building </a:t>
            </a:r>
          </a:p>
          <a:p>
            <a:endParaRPr lang="en-US" sz="1400" b="1" dirty="0">
              <a:latin typeface="Candara" panose="020E0502030303020204" pitchFamily="34" charset="0"/>
            </a:endParaRPr>
          </a:p>
          <a:p>
            <a:r>
              <a:rPr lang="en-US" sz="1400" b="1" dirty="0">
                <a:latin typeface="Candara" panose="020E0502030303020204" pitchFamily="34" charset="0"/>
              </a:rPr>
              <a:t>What  people do you need? What tools? Brainstorm all of them. Don’t get hung up on the how yet. You will work on that later but for now what would you need to make big changes?</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p:txBody>
      </p:sp>
    </p:spTree>
    <p:extLst>
      <p:ext uri="{BB962C8B-B14F-4D97-AF65-F5344CB8AC3E}">
        <p14:creationId xmlns:p14="http://schemas.microsoft.com/office/powerpoint/2010/main" val="3862465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8300" y="606997"/>
            <a:ext cx="5894363" cy="8032968"/>
          </a:xfrm>
          <a:prstGeom prst="rect">
            <a:avLst/>
          </a:prstGeom>
          <a:noFill/>
        </p:spPr>
        <p:txBody>
          <a:bodyPr wrap="square" rtlCol="0">
            <a:spAutoFit/>
          </a:bodyPr>
          <a:lstStyle/>
          <a:p>
            <a:r>
              <a:rPr lang="en-US" sz="2000" b="1" dirty="0">
                <a:solidFill>
                  <a:srgbClr val="0000FF"/>
                </a:solidFill>
                <a:latin typeface="Rockwell" panose="02060603020205020403" pitchFamily="18" charset="0"/>
              </a:rPr>
              <a:t>Step 8 – </a:t>
            </a:r>
            <a:r>
              <a:rPr lang="en-US" sz="2000" b="1" dirty="0">
                <a:solidFill>
                  <a:srgbClr val="FF6600"/>
                </a:solidFill>
                <a:latin typeface="Rockwell" panose="02060603020205020403" pitchFamily="18" charset="0"/>
              </a:rPr>
              <a:t>YOU MUST SEE YOURSELF AS A $100,000 PROFIT BUSINESS!</a:t>
            </a:r>
          </a:p>
          <a:p>
            <a:endParaRPr lang="en-US" sz="1400" b="1" dirty="0">
              <a:latin typeface="Candara" panose="020E0502030303020204" pitchFamily="34" charset="0"/>
            </a:endParaRPr>
          </a:p>
          <a:p>
            <a:r>
              <a:rPr lang="en-US" sz="1400" b="1" dirty="0">
                <a:latin typeface="Candara" panose="020E0502030303020204" pitchFamily="34" charset="0"/>
              </a:rPr>
              <a:t>How do you see your business today?  What would YOUR $100,000 profit business look like?  Visualize it.  What do you see?</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a:p>
            <a:r>
              <a:rPr lang="en-US" sz="1400" b="1" dirty="0">
                <a:latin typeface="Candara" panose="020E0502030303020204" pitchFamily="34" charset="0"/>
              </a:rPr>
              <a:t>________________________________________________________________</a:t>
            </a:r>
          </a:p>
          <a:p>
            <a:endParaRPr lang="en-US" sz="1400" b="1" dirty="0">
              <a:latin typeface="Candara" panose="020E0502030303020204" pitchFamily="34" charset="0"/>
            </a:endParaRPr>
          </a:p>
        </p:txBody>
      </p:sp>
    </p:spTree>
    <p:extLst>
      <p:ext uri="{BB962C8B-B14F-4D97-AF65-F5344CB8AC3E}">
        <p14:creationId xmlns:p14="http://schemas.microsoft.com/office/powerpoint/2010/main" val="3042213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6395</TotalTime>
  <Words>899</Words>
  <Application>Microsoft Office PowerPoint</Application>
  <PresentationFormat>Letter Paper (8.5x11 in)</PresentationFormat>
  <Paragraphs>301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Candara</vt:lpstr>
      <vt:lpstr>Rockwell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Tammy Adams</dc:creator>
  <cp:lastModifiedBy>Tammy Adams</cp:lastModifiedBy>
  <cp:revision>30</cp:revision>
  <dcterms:created xsi:type="dcterms:W3CDTF">2016-05-12T04:55:52Z</dcterms:created>
  <dcterms:modified xsi:type="dcterms:W3CDTF">2016-09-28T03:21:38Z</dcterms:modified>
</cp:coreProperties>
</file>